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2D0E4"/>
    <a:srgbClr val="BECDE1"/>
    <a:srgbClr val="BFCDE1"/>
    <a:srgbClr val="BBD1F0"/>
    <a:srgbClr val="E2E5E8"/>
    <a:srgbClr val="FADDD0"/>
    <a:srgbClr val="FBE5D9"/>
    <a:srgbClr val="C1CFE3"/>
    <a:srgbClr val="FBE7DD"/>
    <a:srgbClr val="E7E3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49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72D11-9469-4ABF-A1A4-ACD8A2872BB2}" type="datetimeFigureOut">
              <a:rPr lang="fr-BE" smtClean="0"/>
              <a:t>03-07-26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31A56-FEA2-40B5-BEE0-B703D225699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40778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72D11-9469-4ABF-A1A4-ACD8A2872BB2}" type="datetimeFigureOut">
              <a:rPr lang="fr-BE" smtClean="0"/>
              <a:t>03-07-26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31A56-FEA2-40B5-BEE0-B703D225699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11556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72D11-9469-4ABF-A1A4-ACD8A2872BB2}" type="datetimeFigureOut">
              <a:rPr lang="fr-BE" smtClean="0"/>
              <a:t>03-07-26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31A56-FEA2-40B5-BEE0-B703D225699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64590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72D11-9469-4ABF-A1A4-ACD8A2872BB2}" type="datetimeFigureOut">
              <a:rPr lang="fr-BE" smtClean="0"/>
              <a:t>03-07-26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31A56-FEA2-40B5-BEE0-B703D225699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38053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72D11-9469-4ABF-A1A4-ACD8A2872BB2}" type="datetimeFigureOut">
              <a:rPr lang="fr-BE" smtClean="0"/>
              <a:t>03-07-26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31A56-FEA2-40B5-BEE0-B703D225699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86432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72D11-9469-4ABF-A1A4-ACD8A2872BB2}" type="datetimeFigureOut">
              <a:rPr lang="fr-BE" smtClean="0"/>
              <a:t>03-07-26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31A56-FEA2-40B5-BEE0-B703D225699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00071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72D11-9469-4ABF-A1A4-ACD8A2872BB2}" type="datetimeFigureOut">
              <a:rPr lang="fr-BE" smtClean="0"/>
              <a:t>03-07-26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31A56-FEA2-40B5-BEE0-B703D225699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61125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72D11-9469-4ABF-A1A4-ACD8A2872BB2}" type="datetimeFigureOut">
              <a:rPr lang="fr-BE" smtClean="0"/>
              <a:t>03-07-26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31A56-FEA2-40B5-BEE0-B703D225699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97496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72D11-9469-4ABF-A1A4-ACD8A2872BB2}" type="datetimeFigureOut">
              <a:rPr lang="fr-BE" smtClean="0"/>
              <a:t>03-07-26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31A56-FEA2-40B5-BEE0-B703D225699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67808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72D11-9469-4ABF-A1A4-ACD8A2872BB2}" type="datetimeFigureOut">
              <a:rPr lang="fr-BE" smtClean="0"/>
              <a:t>03-07-26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31A56-FEA2-40B5-BEE0-B703D225699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06009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72D11-9469-4ABF-A1A4-ACD8A2872BB2}" type="datetimeFigureOut">
              <a:rPr lang="fr-BE" smtClean="0"/>
              <a:t>03-07-26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31A56-FEA2-40B5-BEE0-B703D225699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94244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0000"/>
            <a:lum/>
          </a:blip>
          <a:srcRect/>
          <a:stretch>
            <a:fillRect t="20000" b="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B72D11-9469-4ABF-A1A4-ACD8A2872BB2}" type="datetimeFigureOut">
              <a:rPr lang="fr-BE" smtClean="0"/>
              <a:t>03-07-26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631A56-FEA2-40B5-BEE0-B703D225699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41126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hyperlink" Target="http://www.mons.be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389983"/>
            <a:ext cx="9144000" cy="2119979"/>
          </a:xfrm>
        </p:spPr>
        <p:txBody>
          <a:bodyPr/>
          <a:lstStyle/>
          <a:p>
            <a:r>
              <a:rPr lang="fr-BE" b="1" u="sng" dirty="0">
                <a:solidFill>
                  <a:srgbClr val="FF0000"/>
                </a:solidFill>
                <a:latin typeface="Jost" pitchFamily="2" charset="0"/>
                <a:ea typeface="Jost" pitchFamily="2" charset="0"/>
              </a:rPr>
              <a:t>Organiser un évènement à Mons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222513" y="3955774"/>
            <a:ext cx="9710530" cy="1302026"/>
          </a:xfrm>
        </p:spPr>
        <p:txBody>
          <a:bodyPr>
            <a:noAutofit/>
          </a:bodyPr>
          <a:lstStyle/>
          <a:p>
            <a:r>
              <a:rPr lang="fr-BE" sz="3600" dirty="0">
                <a:solidFill>
                  <a:srgbClr val="FF0000"/>
                </a:solidFill>
                <a:latin typeface="Jost" pitchFamily="2" charset="0"/>
                <a:ea typeface="Jost" pitchFamily="2" charset="0"/>
              </a:rPr>
              <a:t>Présentation et mode d’emploi de la plateforme E-Guichet et du formulaire évènement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4339" cy="1389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264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7850" cy="1380226"/>
          </a:xfr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00665" y="1380226"/>
            <a:ext cx="10230928" cy="957532"/>
          </a:xfrm>
        </p:spPr>
        <p:txBody>
          <a:bodyPr/>
          <a:lstStyle/>
          <a:p>
            <a:pPr algn="ctr"/>
            <a:r>
              <a:rPr lang="fr-B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st" pitchFamily="2" charset="0"/>
                <a:ea typeface="Jost" pitchFamily="2" charset="0"/>
              </a:rPr>
              <a:t>Plateforme E-Guichet ?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000666" y="2510287"/>
            <a:ext cx="102309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st" pitchFamily="2" charset="0"/>
                <a:ea typeface="Jost" pitchFamily="2" charset="0"/>
              </a:rPr>
              <a:t>Formulaire évènement ?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000665" y="3925019"/>
            <a:ext cx="102309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6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st" pitchFamily="2" charset="0"/>
                <a:ea typeface="Jost" pitchFamily="2" charset="0"/>
              </a:rPr>
              <a:t>Késaco</a:t>
            </a:r>
            <a:r>
              <a:rPr lang="fr-BE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st" pitchFamily="2" charset="0"/>
                <a:ea typeface="Jost" pitchFamily="2" charset="0"/>
              </a:rPr>
              <a:t> ?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847" y="3528203"/>
            <a:ext cx="1276063" cy="2126771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8586" y="3528202"/>
            <a:ext cx="1276063" cy="2126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1057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917850" cy="1380225"/>
          </a:xfr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2373" y="1380226"/>
            <a:ext cx="3285227" cy="1325563"/>
          </a:xfrm>
          <a:solidFill>
            <a:srgbClr val="BECCE0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r>
              <a:rPr lang="fr-BE" sz="4000" dirty="0">
                <a:solidFill>
                  <a:schemeClr val="accent5">
                    <a:lumMod val="50000"/>
                  </a:schemeClr>
                </a:solidFill>
                <a:latin typeface="Jost" pitchFamily="2" charset="0"/>
                <a:ea typeface="Jost" pitchFamily="2" charset="0"/>
              </a:rPr>
              <a:t>L’E-Guichet</a:t>
            </a:r>
            <a:endParaRPr lang="fr-BE" dirty="0">
              <a:solidFill>
                <a:schemeClr val="accent5">
                  <a:lumMod val="50000"/>
                </a:schemeClr>
              </a:solidFill>
              <a:latin typeface="Jost" pitchFamily="2" charset="0"/>
              <a:ea typeface="Jost" pitchFamily="2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4468482" y="1689063"/>
            <a:ext cx="7021902" cy="707886"/>
          </a:xfrm>
          <a:prstGeom prst="rect">
            <a:avLst/>
          </a:prstGeom>
          <a:solidFill>
            <a:srgbClr val="F9DED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fr-BE" sz="2000" dirty="0">
                <a:solidFill>
                  <a:schemeClr val="accent5">
                    <a:lumMod val="50000"/>
                  </a:schemeClr>
                </a:solidFill>
                <a:latin typeface="Jost" pitchFamily="2" charset="0"/>
                <a:ea typeface="Jost" pitchFamily="2" charset="0"/>
              </a:rPr>
              <a:t>Plateforme en ligne des services publics permettant d’effectuer des démarches administratives</a:t>
            </a:r>
          </a:p>
        </p:txBody>
      </p:sp>
      <p:sp>
        <p:nvSpPr>
          <p:cNvPr id="6" name="Flèche droite 5"/>
          <p:cNvSpPr/>
          <p:nvPr/>
        </p:nvSpPr>
        <p:spPr>
          <a:xfrm>
            <a:off x="3752490" y="1857538"/>
            <a:ext cx="621102" cy="3709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372373" y="4163682"/>
            <a:ext cx="3285227" cy="1325563"/>
          </a:xfrm>
          <a:prstGeom prst="rect">
            <a:avLst/>
          </a:prstGeom>
          <a:solidFill>
            <a:srgbClr val="BECCE0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BE" sz="4000" dirty="0">
                <a:solidFill>
                  <a:schemeClr val="accent5">
                    <a:lumMod val="50000"/>
                  </a:schemeClr>
                </a:solidFill>
                <a:latin typeface="Jost" pitchFamily="2" charset="0"/>
                <a:ea typeface="Jost" pitchFamily="2" charset="0"/>
              </a:rPr>
              <a:t>Le formulaire évènement</a:t>
            </a:r>
            <a:endParaRPr lang="fr-BE" dirty="0">
              <a:solidFill>
                <a:schemeClr val="accent5">
                  <a:lumMod val="50000"/>
                </a:schemeClr>
              </a:solidFill>
              <a:latin typeface="Jost" pitchFamily="2" charset="0"/>
              <a:ea typeface="Jost" pitchFamily="2" charset="0"/>
            </a:endParaRPr>
          </a:p>
        </p:txBody>
      </p:sp>
      <p:sp>
        <p:nvSpPr>
          <p:cNvPr id="8" name="Flèche droite 7"/>
          <p:cNvSpPr/>
          <p:nvPr/>
        </p:nvSpPr>
        <p:spPr>
          <a:xfrm>
            <a:off x="3752490" y="4718633"/>
            <a:ext cx="621102" cy="3709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0" name="ZoneTexte 9"/>
          <p:cNvSpPr txBox="1"/>
          <p:nvPr/>
        </p:nvSpPr>
        <p:spPr>
          <a:xfrm>
            <a:off x="4468482" y="4318631"/>
            <a:ext cx="7021902" cy="1015663"/>
          </a:xfrm>
          <a:prstGeom prst="rect">
            <a:avLst/>
          </a:prstGeom>
          <a:solidFill>
            <a:srgbClr val="F9DED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fr-BE" sz="2000" dirty="0">
                <a:solidFill>
                  <a:schemeClr val="accent5">
                    <a:lumMod val="50000"/>
                  </a:schemeClr>
                </a:solidFill>
                <a:latin typeface="Jost" pitchFamily="2" charset="0"/>
                <a:ea typeface="Jost" pitchFamily="2" charset="0"/>
              </a:rPr>
              <a:t>Demander l’autorisation à l’Administration communale d’organiser un évènement. Il comprend deux volets : </a:t>
            </a:r>
          </a:p>
          <a:p>
            <a:pPr algn="just"/>
            <a:r>
              <a:rPr lang="fr-BE" sz="2000" b="1" u="sng" dirty="0">
                <a:solidFill>
                  <a:schemeClr val="accent5">
                    <a:lumMod val="50000"/>
                  </a:schemeClr>
                </a:solidFill>
                <a:latin typeface="Jost" pitchFamily="2" charset="0"/>
                <a:ea typeface="Jost" pitchFamily="2" charset="0"/>
              </a:rPr>
              <a:t>le dossier sécurité</a:t>
            </a:r>
            <a:r>
              <a:rPr lang="fr-BE" sz="2000" dirty="0">
                <a:solidFill>
                  <a:schemeClr val="accent5">
                    <a:lumMod val="50000"/>
                  </a:schemeClr>
                </a:solidFill>
                <a:latin typeface="Jost" pitchFamily="2" charset="0"/>
                <a:ea typeface="Jost" pitchFamily="2" charset="0"/>
              </a:rPr>
              <a:t> et </a:t>
            </a:r>
            <a:r>
              <a:rPr lang="fr-BE" sz="2000" b="1" u="sng" dirty="0">
                <a:solidFill>
                  <a:schemeClr val="accent5">
                    <a:lumMod val="50000"/>
                  </a:schemeClr>
                </a:solidFill>
                <a:latin typeface="Jost" pitchFamily="2" charset="0"/>
                <a:ea typeface="Jost" pitchFamily="2" charset="0"/>
              </a:rPr>
              <a:t>le formulaire de demande d’aides</a:t>
            </a:r>
          </a:p>
        </p:txBody>
      </p:sp>
    </p:spTree>
    <p:extLst>
      <p:ext uri="{BB962C8B-B14F-4D97-AF65-F5344CB8AC3E}">
        <p14:creationId xmlns:p14="http://schemas.microsoft.com/office/powerpoint/2010/main" val="1167479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8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7850" cy="1380226"/>
          </a:xfr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721634" y="365126"/>
            <a:ext cx="8229600" cy="1015101"/>
          </a:xfrm>
        </p:spPr>
        <p:txBody>
          <a:bodyPr>
            <a:normAutofit fontScale="90000"/>
          </a:bodyPr>
          <a:lstStyle/>
          <a:p>
            <a:pPr algn="ctr"/>
            <a:r>
              <a:rPr lang="fr-BE" sz="4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st" pitchFamily="2" charset="0"/>
                <a:ea typeface="Jost" pitchFamily="2" charset="0"/>
              </a:rPr>
              <a:t>Pourquoi un formulaire évènement ?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2122098" y="1788549"/>
            <a:ext cx="9428672" cy="830997"/>
          </a:xfrm>
          <a:prstGeom prst="rect">
            <a:avLst/>
          </a:prstGeom>
          <a:solidFill>
            <a:srgbClr val="FAE4D7"/>
          </a:solidFill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BE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st" pitchFamily="2" charset="0"/>
                <a:ea typeface="Jost" pitchFamily="2" charset="0"/>
              </a:rPr>
              <a:t>Un unique point d’entrée pour tous les évènements </a:t>
            </a:r>
          </a:p>
          <a:p>
            <a:pPr algn="ctr"/>
            <a:r>
              <a:rPr lang="fr-BE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st" pitchFamily="2" charset="0"/>
                <a:ea typeface="Jost" pitchFamily="2" charset="0"/>
              </a:rPr>
              <a:t>(internes, privés ou associatifs)</a:t>
            </a:r>
          </a:p>
        </p:txBody>
      </p:sp>
      <p:sp>
        <p:nvSpPr>
          <p:cNvPr id="7" name="Flèche droite à entaille 6"/>
          <p:cNvSpPr/>
          <p:nvPr/>
        </p:nvSpPr>
        <p:spPr>
          <a:xfrm>
            <a:off x="1130060" y="2027207"/>
            <a:ext cx="664234" cy="353683"/>
          </a:xfrm>
          <a:prstGeom prst="notchedRightArrow">
            <a:avLst/>
          </a:prstGeom>
          <a:solidFill>
            <a:srgbClr val="FAE4D7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8" name="Flèche droite à entaille 7"/>
          <p:cNvSpPr/>
          <p:nvPr/>
        </p:nvSpPr>
        <p:spPr>
          <a:xfrm>
            <a:off x="1130060" y="2993999"/>
            <a:ext cx="664234" cy="353683"/>
          </a:xfrm>
          <a:prstGeom prst="notchedRightArrow">
            <a:avLst/>
          </a:prstGeom>
          <a:solidFill>
            <a:srgbClr val="FAE4D7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9" name="ZoneTexte 8"/>
          <p:cNvSpPr txBox="1"/>
          <p:nvPr/>
        </p:nvSpPr>
        <p:spPr>
          <a:xfrm>
            <a:off x="2122098" y="2755343"/>
            <a:ext cx="9428672" cy="830997"/>
          </a:xfrm>
          <a:prstGeom prst="rect">
            <a:avLst/>
          </a:prstGeom>
          <a:solidFill>
            <a:srgbClr val="FAE4D7"/>
          </a:solidFill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BE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st" pitchFamily="2" charset="0"/>
                <a:ea typeface="Jost" pitchFamily="2" charset="0"/>
              </a:rPr>
              <a:t>Une meilleure gestion des ressources grâce à la mise en place </a:t>
            </a:r>
          </a:p>
          <a:p>
            <a:pPr algn="ctr"/>
            <a:r>
              <a:rPr lang="fr-BE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st" pitchFamily="2" charset="0"/>
                <a:ea typeface="Jost" pitchFamily="2" charset="0"/>
              </a:rPr>
              <a:t>d’un délai d’introduction =&gt; 45 jours</a:t>
            </a:r>
          </a:p>
        </p:txBody>
      </p:sp>
      <p:sp>
        <p:nvSpPr>
          <p:cNvPr id="10" name="Flèche droite à entaille 9"/>
          <p:cNvSpPr/>
          <p:nvPr/>
        </p:nvSpPr>
        <p:spPr>
          <a:xfrm>
            <a:off x="1199072" y="3960791"/>
            <a:ext cx="664234" cy="353683"/>
          </a:xfrm>
          <a:prstGeom prst="notchedRightArrow">
            <a:avLst/>
          </a:prstGeom>
          <a:solidFill>
            <a:srgbClr val="FAE4D7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1" name="ZoneTexte 10"/>
          <p:cNvSpPr txBox="1"/>
          <p:nvPr/>
        </p:nvSpPr>
        <p:spPr>
          <a:xfrm>
            <a:off x="2122098" y="3722133"/>
            <a:ext cx="9428672" cy="830997"/>
          </a:xfrm>
          <a:prstGeom prst="rect">
            <a:avLst/>
          </a:prstGeom>
          <a:solidFill>
            <a:srgbClr val="FAE4D7"/>
          </a:solidFill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BE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st" pitchFamily="2" charset="0"/>
                <a:ea typeface="Jost" pitchFamily="2" charset="0"/>
              </a:rPr>
              <a:t>Coupler le dossier sécurité et les demandes d’aides </a:t>
            </a:r>
          </a:p>
          <a:p>
            <a:pPr algn="ctr"/>
            <a:r>
              <a:rPr lang="fr-BE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st" pitchFamily="2" charset="0"/>
                <a:ea typeface="Jost" pitchFamily="2" charset="0"/>
              </a:rPr>
              <a:t>( même point d’entrée et délais)</a:t>
            </a:r>
          </a:p>
        </p:txBody>
      </p:sp>
      <p:sp>
        <p:nvSpPr>
          <p:cNvPr id="12" name="Flèche droite à entaille 11"/>
          <p:cNvSpPr/>
          <p:nvPr/>
        </p:nvSpPr>
        <p:spPr>
          <a:xfrm>
            <a:off x="1199072" y="4742915"/>
            <a:ext cx="664234" cy="353683"/>
          </a:xfrm>
          <a:prstGeom prst="notchedRightArrow">
            <a:avLst/>
          </a:prstGeom>
          <a:solidFill>
            <a:srgbClr val="FAE4D7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3" name="ZoneTexte 12"/>
          <p:cNvSpPr txBox="1"/>
          <p:nvPr/>
        </p:nvSpPr>
        <p:spPr>
          <a:xfrm>
            <a:off x="2122098" y="4688925"/>
            <a:ext cx="9428672" cy="461665"/>
          </a:xfrm>
          <a:prstGeom prst="rect">
            <a:avLst/>
          </a:prstGeom>
          <a:solidFill>
            <a:srgbClr val="FAE4D7"/>
          </a:solidFill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BE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st" pitchFamily="2" charset="0"/>
                <a:ea typeface="Jost" pitchFamily="2" charset="0"/>
              </a:rPr>
              <a:t>Ne plus travailler dans l’urgence</a:t>
            </a:r>
          </a:p>
        </p:txBody>
      </p:sp>
    </p:spTree>
    <p:extLst>
      <p:ext uri="{BB962C8B-B14F-4D97-AF65-F5344CB8AC3E}">
        <p14:creationId xmlns:p14="http://schemas.microsoft.com/office/powerpoint/2010/main" val="37962014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371599"/>
            <a:ext cx="8808532" cy="4132053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75758" y="365125"/>
            <a:ext cx="9040483" cy="1006475"/>
          </a:xfrm>
        </p:spPr>
        <p:txBody>
          <a:bodyPr>
            <a:normAutofit fontScale="90000"/>
          </a:bodyPr>
          <a:lstStyle/>
          <a:p>
            <a:pPr algn="ctr"/>
            <a:r>
              <a:rPr lang="fr-BE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st" pitchFamily="2" charset="0"/>
                <a:ea typeface="Jost" pitchFamily="2" charset="0"/>
              </a:rPr>
              <a:t>Mais où le trouver ce formulaire ?</a:t>
            </a: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912114" cy="1371600"/>
          </a:xfrm>
        </p:spPr>
      </p:pic>
      <p:sp>
        <p:nvSpPr>
          <p:cNvPr id="6" name="ZoneTexte 5"/>
          <p:cNvSpPr txBox="1"/>
          <p:nvPr/>
        </p:nvSpPr>
        <p:spPr>
          <a:xfrm>
            <a:off x="9017480" y="1532638"/>
            <a:ext cx="317452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b="1" dirty="0">
                <a:solidFill>
                  <a:srgbClr val="FF0000"/>
                </a:solidFill>
              </a:rPr>
              <a:t>Sur le site de la ville de Mons, </a:t>
            </a:r>
            <a:r>
              <a:rPr lang="fr-BE" b="1" dirty="0">
                <a:solidFill>
                  <a:srgbClr val="FF0000"/>
                </a:solidFill>
                <a:hlinkClick r:id="rId4"/>
              </a:rPr>
              <a:t>www.mons.be</a:t>
            </a:r>
            <a:r>
              <a:rPr lang="fr-BE" b="1" dirty="0">
                <a:solidFill>
                  <a:srgbClr val="FF0000"/>
                </a:solidFill>
              </a:rPr>
              <a:t> puis…..</a:t>
            </a:r>
          </a:p>
        </p:txBody>
      </p:sp>
      <p:sp>
        <p:nvSpPr>
          <p:cNvPr id="9" name="Flèche gauche 8"/>
          <p:cNvSpPr/>
          <p:nvPr/>
        </p:nvSpPr>
        <p:spPr>
          <a:xfrm>
            <a:off x="4523117" y="1745980"/>
            <a:ext cx="4494363" cy="219648"/>
          </a:xfrm>
          <a:prstGeom prst="left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>
              <a:solidFill>
                <a:srgbClr val="FF0000"/>
              </a:solidFill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291" y="1371599"/>
            <a:ext cx="11751416" cy="5454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13633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73369" y="365125"/>
            <a:ext cx="8445261" cy="1006475"/>
          </a:xfrm>
        </p:spPr>
        <p:txBody>
          <a:bodyPr/>
          <a:lstStyle/>
          <a:p>
            <a:pPr algn="ctr"/>
            <a:r>
              <a:rPr lang="fr-BE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st" pitchFamily="2" charset="0"/>
                <a:ea typeface="Jost" pitchFamily="2" charset="0"/>
              </a:rPr>
              <a:t>Des préalables importants</a:t>
            </a: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" cy="1375038"/>
          </a:xfrm>
        </p:spPr>
      </p:pic>
      <p:sp>
        <p:nvSpPr>
          <p:cNvPr id="6" name="Flèche droite à entaille 5"/>
          <p:cNvSpPr/>
          <p:nvPr/>
        </p:nvSpPr>
        <p:spPr>
          <a:xfrm>
            <a:off x="198579" y="1854358"/>
            <a:ext cx="767751" cy="293299"/>
          </a:xfrm>
          <a:prstGeom prst="notchedRight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7" name="ZoneTexte 6"/>
          <p:cNvSpPr txBox="1"/>
          <p:nvPr/>
        </p:nvSpPr>
        <p:spPr>
          <a:xfrm>
            <a:off x="1151881" y="1800953"/>
            <a:ext cx="10360180" cy="400110"/>
          </a:xfrm>
          <a:prstGeom prst="rect">
            <a:avLst/>
          </a:prstGeom>
          <a:solidFill>
            <a:srgbClr val="FBE7DD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>
                <a:solidFill>
                  <a:srgbClr val="FF0000"/>
                </a:solidFill>
                <a:latin typeface="Jost" pitchFamily="2" charset="0"/>
                <a:ea typeface="Jost" pitchFamily="2" charset="0"/>
              </a:rPr>
              <a:t>Introduction du formulaire </a:t>
            </a:r>
            <a:r>
              <a:rPr lang="fr-BE" sz="2000" b="1" u="sng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Jost" pitchFamily="2" charset="0"/>
                <a:ea typeface="Jost" pitchFamily="2" charset="0"/>
              </a:rPr>
              <a:t>45 jours </a:t>
            </a:r>
            <a:r>
              <a:rPr lang="fr-BE" sz="2000" b="1" dirty="0">
                <a:solidFill>
                  <a:srgbClr val="FF0000"/>
                </a:solidFill>
                <a:latin typeface="Jost" pitchFamily="2" charset="0"/>
                <a:ea typeface="Jost" pitchFamily="2" charset="0"/>
              </a:rPr>
              <a:t>avant l’évènement (sauf salles privées = 30 jours)</a:t>
            </a:r>
          </a:p>
        </p:txBody>
      </p:sp>
      <p:sp>
        <p:nvSpPr>
          <p:cNvPr id="8" name="Flèche droite à entaille 7"/>
          <p:cNvSpPr/>
          <p:nvPr/>
        </p:nvSpPr>
        <p:spPr>
          <a:xfrm>
            <a:off x="198579" y="2504278"/>
            <a:ext cx="767751" cy="293299"/>
          </a:xfrm>
          <a:prstGeom prst="notchedRight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9" name="ZoneTexte 8"/>
          <p:cNvSpPr txBox="1"/>
          <p:nvPr/>
        </p:nvSpPr>
        <p:spPr>
          <a:xfrm>
            <a:off x="1151881" y="2450873"/>
            <a:ext cx="10360180" cy="400110"/>
          </a:xfrm>
          <a:prstGeom prst="rect">
            <a:avLst/>
          </a:prstGeom>
          <a:solidFill>
            <a:srgbClr val="FBE7DD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>
                <a:solidFill>
                  <a:srgbClr val="FF0000"/>
                </a:solidFill>
                <a:latin typeface="Jost" pitchFamily="2" charset="0"/>
                <a:ea typeface="Jost" pitchFamily="2" charset="0"/>
              </a:rPr>
              <a:t>Si hors délai -&gt; contacter le SPOC Évènements (spoc@ville.mons.be)</a:t>
            </a:r>
          </a:p>
        </p:txBody>
      </p:sp>
      <p:sp>
        <p:nvSpPr>
          <p:cNvPr id="10" name="Flèche droite à entaille 9"/>
          <p:cNvSpPr/>
          <p:nvPr/>
        </p:nvSpPr>
        <p:spPr>
          <a:xfrm>
            <a:off x="228915" y="3139393"/>
            <a:ext cx="767751" cy="293299"/>
          </a:xfrm>
          <a:prstGeom prst="notchedRight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1" name="ZoneTexte 10"/>
          <p:cNvSpPr txBox="1"/>
          <p:nvPr/>
        </p:nvSpPr>
        <p:spPr>
          <a:xfrm>
            <a:off x="1151880" y="3096185"/>
            <a:ext cx="10360180" cy="400110"/>
          </a:xfrm>
          <a:prstGeom prst="rect">
            <a:avLst/>
          </a:prstGeom>
          <a:solidFill>
            <a:srgbClr val="FBE7DD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>
                <a:solidFill>
                  <a:srgbClr val="FF0000"/>
                </a:solidFill>
                <a:latin typeface="Jost" pitchFamily="2" charset="0"/>
                <a:ea typeface="Jost" pitchFamily="2" charset="0"/>
              </a:rPr>
              <a:t>Tous les documents DOIVENT être soumis </a:t>
            </a:r>
            <a:r>
              <a:rPr lang="fr-BE" sz="2000" b="1" u="sng" dirty="0">
                <a:solidFill>
                  <a:srgbClr val="FF0000"/>
                </a:solidFill>
                <a:latin typeface="Jost" pitchFamily="2" charset="0"/>
                <a:ea typeface="Jost" pitchFamily="2" charset="0"/>
              </a:rPr>
              <a:t>au plus tard 10 jours </a:t>
            </a:r>
            <a:r>
              <a:rPr lang="fr-BE" sz="2000" b="1" dirty="0">
                <a:solidFill>
                  <a:srgbClr val="FF0000"/>
                </a:solidFill>
                <a:latin typeface="Jost" pitchFamily="2" charset="0"/>
                <a:ea typeface="Jost" pitchFamily="2" charset="0"/>
              </a:rPr>
              <a:t>avant l’évènement</a:t>
            </a:r>
          </a:p>
        </p:txBody>
      </p:sp>
      <p:sp>
        <p:nvSpPr>
          <p:cNvPr id="12" name="Flèche droite à entaille 11"/>
          <p:cNvSpPr/>
          <p:nvPr/>
        </p:nvSpPr>
        <p:spPr>
          <a:xfrm>
            <a:off x="228917" y="3934344"/>
            <a:ext cx="767751" cy="293299"/>
          </a:xfrm>
          <a:prstGeom prst="notchedRight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3" name="ZoneTexte 12"/>
          <p:cNvSpPr txBox="1"/>
          <p:nvPr/>
        </p:nvSpPr>
        <p:spPr>
          <a:xfrm>
            <a:off x="1151880" y="3727051"/>
            <a:ext cx="10360181" cy="707886"/>
          </a:xfrm>
          <a:prstGeom prst="rect">
            <a:avLst/>
          </a:prstGeom>
          <a:solidFill>
            <a:srgbClr val="FBE7DD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>
                <a:solidFill>
                  <a:srgbClr val="FF0000"/>
                </a:solidFill>
                <a:latin typeface="Jost" pitchFamily="2" charset="0"/>
                <a:ea typeface="Jost" pitchFamily="2" charset="0"/>
              </a:rPr>
              <a:t>Les demandes d’aides (communication, prêt de matériel, occupation de bâtiment ou de l’espace public) =&gt; </a:t>
            </a:r>
            <a:r>
              <a:rPr lang="fr-BE" sz="2000" b="1" u="sng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Jost" pitchFamily="2" charset="0"/>
                <a:ea typeface="Jost" pitchFamily="2" charset="0"/>
              </a:rPr>
              <a:t>45 jours avant</a:t>
            </a:r>
          </a:p>
        </p:txBody>
      </p:sp>
      <p:sp>
        <p:nvSpPr>
          <p:cNvPr id="14" name="Flèche droite à entaille 13"/>
          <p:cNvSpPr/>
          <p:nvPr/>
        </p:nvSpPr>
        <p:spPr>
          <a:xfrm>
            <a:off x="228915" y="4753781"/>
            <a:ext cx="767751" cy="293299"/>
          </a:xfrm>
          <a:prstGeom prst="notchedRight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5" name="ZoneTexte 14"/>
          <p:cNvSpPr txBox="1"/>
          <p:nvPr/>
        </p:nvSpPr>
        <p:spPr>
          <a:xfrm>
            <a:off x="1148181" y="4665693"/>
            <a:ext cx="10360181" cy="400110"/>
          </a:xfrm>
          <a:prstGeom prst="rect">
            <a:avLst/>
          </a:prstGeom>
          <a:solidFill>
            <a:srgbClr val="FBE7DD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>
                <a:solidFill>
                  <a:srgbClr val="FF0000"/>
                </a:solidFill>
                <a:latin typeface="Jost" pitchFamily="2" charset="0"/>
                <a:ea typeface="Jost" pitchFamily="2" charset="0"/>
              </a:rPr>
              <a:t>Déclaration sur l’honneur, passible de poursuite judiciaire en cas de fausses réponses</a:t>
            </a:r>
          </a:p>
        </p:txBody>
      </p:sp>
    </p:spTree>
    <p:extLst>
      <p:ext uri="{BB962C8B-B14F-4D97-AF65-F5344CB8AC3E}">
        <p14:creationId xmlns:p14="http://schemas.microsoft.com/office/powerpoint/2010/main" val="100369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6475"/>
          </a:xfrm>
        </p:spPr>
        <p:txBody>
          <a:bodyPr/>
          <a:lstStyle/>
          <a:p>
            <a:pPr algn="ctr"/>
            <a:r>
              <a:rPr lang="fr-BE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st" pitchFamily="2" charset="0"/>
                <a:ea typeface="Jost" pitchFamily="2" charset="0"/>
              </a:rPr>
              <a:t>Evènement public ou privé ?</a:t>
            </a: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2113" cy="1371600"/>
          </a:xfrm>
        </p:spPr>
      </p:pic>
      <p:sp>
        <p:nvSpPr>
          <p:cNvPr id="5" name="Ellipse 4"/>
          <p:cNvSpPr/>
          <p:nvPr/>
        </p:nvSpPr>
        <p:spPr>
          <a:xfrm>
            <a:off x="912113" y="1492371"/>
            <a:ext cx="4071668" cy="1759790"/>
          </a:xfrm>
          <a:prstGeom prst="ellipse">
            <a:avLst/>
          </a:prstGeom>
          <a:solidFill>
            <a:srgbClr val="C1CF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36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st" pitchFamily="2" charset="0"/>
                <a:ea typeface="Jost" pitchFamily="2" charset="0"/>
              </a:rPr>
              <a:t>Public</a:t>
            </a:r>
            <a:endParaRPr lang="fr-BE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ost" pitchFamily="2" charset="0"/>
              <a:ea typeface="Jost" pitchFamily="2" charset="0"/>
            </a:endParaRPr>
          </a:p>
        </p:txBody>
      </p:sp>
      <p:sp>
        <p:nvSpPr>
          <p:cNvPr id="7" name="Ellipse 6"/>
          <p:cNvSpPr/>
          <p:nvPr/>
        </p:nvSpPr>
        <p:spPr>
          <a:xfrm>
            <a:off x="7282132" y="1492371"/>
            <a:ext cx="4071668" cy="1759790"/>
          </a:xfrm>
          <a:prstGeom prst="ellipse">
            <a:avLst/>
          </a:prstGeom>
          <a:solidFill>
            <a:srgbClr val="FBE5D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36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st" pitchFamily="2" charset="0"/>
                <a:ea typeface="Jost" pitchFamily="2" charset="0"/>
              </a:rPr>
              <a:t>Privé</a:t>
            </a:r>
            <a:endParaRPr lang="fr-BE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ost" pitchFamily="2" charset="0"/>
              <a:ea typeface="Jost" pitchFamily="2" charset="0"/>
            </a:endParaRPr>
          </a:p>
        </p:txBody>
      </p:sp>
      <p:sp>
        <p:nvSpPr>
          <p:cNvPr id="10" name="Flèche gauche 9"/>
          <p:cNvSpPr/>
          <p:nvPr/>
        </p:nvSpPr>
        <p:spPr>
          <a:xfrm rot="17759043">
            <a:off x="931788" y="3424723"/>
            <a:ext cx="969303" cy="137949"/>
          </a:xfrm>
          <a:prstGeom prst="leftArrow">
            <a:avLst/>
          </a:prstGeom>
          <a:solidFill>
            <a:srgbClr val="00B0F0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1" name="ZoneTexte 10"/>
          <p:cNvSpPr txBox="1"/>
          <p:nvPr/>
        </p:nvSpPr>
        <p:spPr>
          <a:xfrm>
            <a:off x="62410" y="3976777"/>
            <a:ext cx="2206337" cy="400110"/>
          </a:xfrm>
          <a:prstGeom prst="rect">
            <a:avLst/>
          </a:prstGeom>
          <a:solidFill>
            <a:srgbClr val="C1CFE3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st" pitchFamily="2" charset="0"/>
                <a:ea typeface="Jost" pitchFamily="2" charset="0"/>
              </a:rPr>
              <a:t>Communication</a:t>
            </a:r>
            <a:endParaRPr lang="fr-BE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ost" pitchFamily="2" charset="0"/>
              <a:ea typeface="Jost" pitchFamily="2" charset="0"/>
            </a:endParaRPr>
          </a:p>
        </p:txBody>
      </p:sp>
      <p:sp>
        <p:nvSpPr>
          <p:cNvPr id="12" name="Flèche gauche 11"/>
          <p:cNvSpPr/>
          <p:nvPr/>
        </p:nvSpPr>
        <p:spPr>
          <a:xfrm rot="16200000">
            <a:off x="2235580" y="3871928"/>
            <a:ext cx="1373880" cy="134345"/>
          </a:xfrm>
          <a:prstGeom prst="leftArrow">
            <a:avLst/>
          </a:prstGeom>
          <a:solidFill>
            <a:srgbClr val="00B0F0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5" name="ZoneTexte 14"/>
          <p:cNvSpPr txBox="1"/>
          <p:nvPr/>
        </p:nvSpPr>
        <p:spPr>
          <a:xfrm>
            <a:off x="1922890" y="4666576"/>
            <a:ext cx="2050114" cy="400110"/>
          </a:xfrm>
          <a:prstGeom prst="rect">
            <a:avLst/>
          </a:prstGeom>
          <a:solidFill>
            <a:srgbClr val="C1CFE3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st" pitchFamily="2" charset="0"/>
                <a:ea typeface="Jost" pitchFamily="2" charset="0"/>
              </a:rPr>
              <a:t>Ouverts à tous</a:t>
            </a:r>
            <a:endParaRPr lang="fr-BE" sz="16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ost" pitchFamily="2" charset="0"/>
              <a:ea typeface="Jost" pitchFamily="2" charset="0"/>
            </a:endParaRPr>
          </a:p>
        </p:txBody>
      </p:sp>
      <p:sp>
        <p:nvSpPr>
          <p:cNvPr id="16" name="Flèche gauche 15"/>
          <p:cNvSpPr/>
          <p:nvPr/>
        </p:nvSpPr>
        <p:spPr>
          <a:xfrm rot="14822094">
            <a:off x="3740500" y="3486761"/>
            <a:ext cx="943234" cy="119689"/>
          </a:xfrm>
          <a:prstGeom prst="leftArrow">
            <a:avLst/>
          </a:prstGeom>
          <a:solidFill>
            <a:srgbClr val="00B0F0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7" name="ZoneTexte 16"/>
          <p:cNvSpPr txBox="1"/>
          <p:nvPr/>
        </p:nvSpPr>
        <p:spPr>
          <a:xfrm>
            <a:off x="3234480" y="3976776"/>
            <a:ext cx="2433500" cy="400110"/>
          </a:xfrm>
          <a:prstGeom prst="rect">
            <a:avLst/>
          </a:prstGeom>
          <a:solidFill>
            <a:srgbClr val="C1CFE3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st" pitchFamily="2" charset="0"/>
                <a:ea typeface="Jost" pitchFamily="2" charset="0"/>
              </a:rPr>
              <a:t>Payant ou gratuit</a:t>
            </a:r>
            <a:endParaRPr lang="fr-BE" sz="16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ost" pitchFamily="2" charset="0"/>
              <a:ea typeface="Jost" pitchFamily="2" charset="0"/>
            </a:endParaRPr>
          </a:p>
        </p:txBody>
      </p:sp>
      <p:sp>
        <p:nvSpPr>
          <p:cNvPr id="18" name="Flèche gauche 17"/>
          <p:cNvSpPr/>
          <p:nvPr/>
        </p:nvSpPr>
        <p:spPr>
          <a:xfrm rot="17759043">
            <a:off x="7578380" y="3488245"/>
            <a:ext cx="940670" cy="116719"/>
          </a:xfrm>
          <a:prstGeom prst="lef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9" name="ZoneTexte 18"/>
          <p:cNvSpPr txBox="1"/>
          <p:nvPr/>
        </p:nvSpPr>
        <p:spPr>
          <a:xfrm>
            <a:off x="6406504" y="3976775"/>
            <a:ext cx="2206337" cy="400110"/>
          </a:xfrm>
          <a:prstGeom prst="rect">
            <a:avLst/>
          </a:prstGeom>
          <a:solidFill>
            <a:srgbClr val="FBE5D9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strike="sngStrike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st" pitchFamily="2" charset="0"/>
                <a:ea typeface="Jost" pitchFamily="2" charset="0"/>
              </a:rPr>
              <a:t>Communication</a:t>
            </a:r>
            <a:endParaRPr lang="fr-BE" strike="sngStrike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ost" pitchFamily="2" charset="0"/>
              <a:ea typeface="Jost" pitchFamily="2" charset="0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8214797" y="4626041"/>
            <a:ext cx="2206337" cy="400110"/>
          </a:xfrm>
          <a:prstGeom prst="rect">
            <a:avLst/>
          </a:prstGeom>
          <a:solidFill>
            <a:srgbClr val="FBE5D9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st" pitchFamily="2" charset="0"/>
                <a:ea typeface="Jost" pitchFamily="2" charset="0"/>
              </a:rPr>
              <a:t>Liste d’invités</a:t>
            </a:r>
            <a:endParaRPr lang="fr-BE" sz="16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ost" pitchFamily="2" charset="0"/>
              <a:ea typeface="Jost" pitchFamily="2" charset="0"/>
            </a:endParaRPr>
          </a:p>
        </p:txBody>
      </p:sp>
      <p:sp>
        <p:nvSpPr>
          <p:cNvPr id="21" name="Flèche gauche 20"/>
          <p:cNvSpPr/>
          <p:nvPr/>
        </p:nvSpPr>
        <p:spPr>
          <a:xfrm rot="16200000">
            <a:off x="8711543" y="3874403"/>
            <a:ext cx="1373878" cy="129394"/>
          </a:xfrm>
          <a:prstGeom prst="lef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2" name="ZoneTexte 21"/>
          <p:cNvSpPr txBox="1"/>
          <p:nvPr/>
        </p:nvSpPr>
        <p:spPr>
          <a:xfrm>
            <a:off x="9905953" y="3976775"/>
            <a:ext cx="2206337" cy="584775"/>
          </a:xfrm>
          <a:prstGeom prst="rect">
            <a:avLst/>
          </a:prstGeom>
          <a:solidFill>
            <a:srgbClr val="FBE5D9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16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st" pitchFamily="2" charset="0"/>
                <a:ea typeface="Jost" pitchFamily="2" charset="0"/>
              </a:rPr>
              <a:t>Lien direct avec l’organisateur</a:t>
            </a:r>
            <a:endParaRPr lang="fr-BE" sz="14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ost" pitchFamily="2" charset="0"/>
              <a:ea typeface="Jost" pitchFamily="2" charset="0"/>
            </a:endParaRPr>
          </a:p>
        </p:txBody>
      </p:sp>
      <p:sp>
        <p:nvSpPr>
          <p:cNvPr id="23" name="Flèche gauche 22"/>
          <p:cNvSpPr/>
          <p:nvPr/>
        </p:nvSpPr>
        <p:spPr>
          <a:xfrm rot="14794074">
            <a:off x="10259970" y="3463660"/>
            <a:ext cx="940670" cy="116719"/>
          </a:xfrm>
          <a:prstGeom prst="lef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4" name="ZoneTexte 23"/>
          <p:cNvSpPr txBox="1"/>
          <p:nvPr/>
        </p:nvSpPr>
        <p:spPr>
          <a:xfrm>
            <a:off x="912113" y="5495024"/>
            <a:ext cx="4071668" cy="646331"/>
          </a:xfrm>
          <a:prstGeom prst="rect">
            <a:avLst/>
          </a:prstGeom>
          <a:solidFill>
            <a:srgbClr val="C1CFE3"/>
          </a:solidFill>
        </p:spPr>
        <p:txBody>
          <a:bodyPr wrap="square" rtlCol="0">
            <a:spAutoFit/>
          </a:bodyPr>
          <a:lstStyle/>
          <a:p>
            <a:r>
              <a:rPr lang="fr-BE" dirty="0">
                <a:latin typeface="Jost" pitchFamily="2" charset="0"/>
                <a:ea typeface="Jost" pitchFamily="2" charset="0"/>
              </a:rPr>
              <a:t>Exemples : Concert, exposition, spectacle, brocante, course,…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7282133" y="5495023"/>
            <a:ext cx="4071668" cy="923330"/>
          </a:xfrm>
          <a:prstGeom prst="rect">
            <a:avLst/>
          </a:prstGeom>
          <a:solidFill>
            <a:srgbClr val="FBE5D9"/>
          </a:solidFill>
        </p:spPr>
        <p:txBody>
          <a:bodyPr wrap="square" rtlCol="0">
            <a:spAutoFit/>
          </a:bodyPr>
          <a:lstStyle/>
          <a:p>
            <a:r>
              <a:rPr lang="fr-BE" dirty="0">
                <a:latin typeface="Jost" pitchFamily="2" charset="0"/>
                <a:ea typeface="Jost" pitchFamily="2" charset="0"/>
              </a:rPr>
              <a:t>Exemples : Mariage, baptême, anniversaire, évènement sur invitation nominative,…</a:t>
            </a:r>
          </a:p>
        </p:txBody>
      </p:sp>
    </p:spTree>
    <p:extLst>
      <p:ext uri="{BB962C8B-B14F-4D97-AF65-F5344CB8AC3E}">
        <p14:creationId xmlns:p14="http://schemas.microsoft.com/office/powerpoint/2010/main" val="3100200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0" grpId="0" animBg="1"/>
      <p:bldP spid="11" grpId="0" animBg="1"/>
      <p:bldP spid="12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28312" y="356500"/>
            <a:ext cx="9135375" cy="687298"/>
          </a:xfrm>
        </p:spPr>
        <p:txBody>
          <a:bodyPr>
            <a:normAutofit fontScale="90000"/>
          </a:bodyPr>
          <a:lstStyle/>
          <a:p>
            <a:pPr algn="ctr"/>
            <a:r>
              <a:rPr lang="fr-BE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st" pitchFamily="2" charset="0"/>
                <a:ea typeface="Jost" pitchFamily="2" charset="0"/>
              </a:rPr>
              <a:t>Le formulaire évènement</a:t>
            </a: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4"/>
            <a:ext cx="923026" cy="1365456"/>
          </a:xfrm>
        </p:spPr>
      </p:pic>
      <p:sp>
        <p:nvSpPr>
          <p:cNvPr id="5" name="ZoneTexte 4"/>
          <p:cNvSpPr txBox="1"/>
          <p:nvPr/>
        </p:nvSpPr>
        <p:spPr>
          <a:xfrm>
            <a:off x="0" y="1371600"/>
            <a:ext cx="4028536" cy="1107996"/>
          </a:xfrm>
          <a:prstGeom prst="rect">
            <a:avLst/>
          </a:prstGeom>
          <a:solidFill>
            <a:srgbClr val="C1CFE3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BE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st" pitchFamily="2" charset="0"/>
                <a:ea typeface="Jost" pitchFamily="2" charset="0"/>
              </a:rPr>
              <a:t>Importance de respecter les délais d’introduction mentionnés dans le formulaire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30" t="358" r="10308" b="52323"/>
          <a:stretch/>
        </p:blipFill>
        <p:spPr>
          <a:xfrm>
            <a:off x="4796286" y="1371600"/>
            <a:ext cx="6452559" cy="2225615"/>
          </a:xfrm>
          <a:prstGeom prst="rect">
            <a:avLst/>
          </a:prstGeom>
        </p:spPr>
      </p:pic>
      <p:sp>
        <p:nvSpPr>
          <p:cNvPr id="7" name="Flèche droite à entaille 6"/>
          <p:cNvSpPr/>
          <p:nvPr/>
        </p:nvSpPr>
        <p:spPr>
          <a:xfrm rot="2139626">
            <a:off x="8992593" y="2211096"/>
            <a:ext cx="1011568" cy="99877"/>
          </a:xfrm>
          <a:prstGeom prst="notchedRightArrow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>
              <a:solidFill>
                <a:srgbClr val="002060"/>
              </a:solidFill>
            </a:endParaRPr>
          </a:p>
        </p:txBody>
      </p:sp>
      <p:sp>
        <p:nvSpPr>
          <p:cNvPr id="8" name="Flèche droite à entaille 7"/>
          <p:cNvSpPr/>
          <p:nvPr/>
        </p:nvSpPr>
        <p:spPr>
          <a:xfrm rot="9201678">
            <a:off x="9907135" y="2935453"/>
            <a:ext cx="1011568" cy="99877"/>
          </a:xfrm>
          <a:prstGeom prst="notchedRightArrow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>
              <a:solidFill>
                <a:srgbClr val="002060"/>
              </a:solidFill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3" t="10222" b="13222"/>
          <a:stretch/>
        </p:blipFill>
        <p:spPr>
          <a:xfrm>
            <a:off x="0" y="3761116"/>
            <a:ext cx="5926347" cy="3096884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6635151" y="4894059"/>
            <a:ext cx="4028536" cy="830997"/>
          </a:xfrm>
          <a:prstGeom prst="rect">
            <a:avLst/>
          </a:prstGeom>
          <a:solidFill>
            <a:srgbClr val="C1CFE3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B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st" pitchFamily="2" charset="0"/>
                <a:ea typeface="Jost" pitchFamily="2" charset="0"/>
              </a:rPr>
              <a:t>Veillez à remplir TOUS les champs obligatoires</a:t>
            </a:r>
          </a:p>
        </p:txBody>
      </p:sp>
      <p:sp>
        <p:nvSpPr>
          <p:cNvPr id="11" name="Flèche droite à entaille 10"/>
          <p:cNvSpPr/>
          <p:nvPr/>
        </p:nvSpPr>
        <p:spPr>
          <a:xfrm rot="10800000">
            <a:off x="1396340" y="4485735"/>
            <a:ext cx="1804060" cy="110857"/>
          </a:xfrm>
          <a:prstGeom prst="notchedRightArrow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>
              <a:solidFill>
                <a:srgbClr val="002060"/>
              </a:solidFill>
            </a:endParaRPr>
          </a:p>
        </p:txBody>
      </p:sp>
      <p:sp>
        <p:nvSpPr>
          <p:cNvPr id="12" name="Flèche droite à entaille 11"/>
          <p:cNvSpPr/>
          <p:nvPr/>
        </p:nvSpPr>
        <p:spPr>
          <a:xfrm rot="10800000">
            <a:off x="1396339" y="6475562"/>
            <a:ext cx="1804060" cy="110857"/>
          </a:xfrm>
          <a:prstGeom prst="notchedRightArrow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901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10" grpId="0" animBg="1"/>
      <p:bldP spid="11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01737" y="342900"/>
            <a:ext cx="5940575" cy="685799"/>
          </a:xfrm>
        </p:spPr>
        <p:txBody>
          <a:bodyPr>
            <a:normAutofit/>
          </a:bodyPr>
          <a:lstStyle/>
          <a:p>
            <a:r>
              <a:rPr lang="fr-BE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st" pitchFamily="2" charset="0"/>
                <a:ea typeface="Jost" pitchFamily="2" charset="0"/>
              </a:rPr>
              <a:t>Attention aux sous-questions !</a:t>
            </a:r>
          </a:p>
        </p:txBody>
      </p:sp>
      <p:pic>
        <p:nvPicPr>
          <p:cNvPr id="6" name="Espace réservé pour une image  5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56" r="5333"/>
          <a:stretch/>
        </p:blipFill>
        <p:spPr>
          <a:xfrm>
            <a:off x="5338174" y="1459927"/>
            <a:ext cx="6660000" cy="3975652"/>
          </a:xfrm>
        </p:spPr>
      </p:pic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12115" y="2287499"/>
            <a:ext cx="3932237" cy="849702"/>
          </a:xfrm>
        </p:spPr>
        <p:txBody>
          <a:bodyPr>
            <a:noAutofit/>
          </a:bodyPr>
          <a:lstStyle/>
          <a:p>
            <a:pPr algn="just"/>
            <a:r>
              <a:rPr lang="fr-BE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fonction de vos réponses, des questions supplémentaires peuvent apparaitre….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2114" cy="1371600"/>
          </a:xfrm>
          <a:prstGeom prst="rect">
            <a:avLst/>
          </a:prstGeom>
        </p:spPr>
      </p:pic>
      <p:sp>
        <p:nvSpPr>
          <p:cNvPr id="8" name="Flèche droite 7"/>
          <p:cNvSpPr/>
          <p:nvPr/>
        </p:nvSpPr>
        <p:spPr>
          <a:xfrm>
            <a:off x="4086224" y="3240718"/>
            <a:ext cx="1598584" cy="14083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66121278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01737" y="342900"/>
            <a:ext cx="5940575" cy="685799"/>
          </a:xfrm>
        </p:spPr>
        <p:txBody>
          <a:bodyPr>
            <a:normAutofit/>
          </a:bodyPr>
          <a:lstStyle/>
          <a:p>
            <a:r>
              <a:rPr lang="fr-BE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st" pitchFamily="2" charset="0"/>
                <a:ea typeface="Jost" pitchFamily="2" charset="0"/>
              </a:rPr>
              <a:t>Attention aux sous-questions !</a:t>
            </a:r>
          </a:p>
        </p:txBody>
      </p:sp>
      <p:pic>
        <p:nvPicPr>
          <p:cNvPr id="6" name="Espace réservé pour une image  5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49" t="181" r="4593" b="-723"/>
          <a:stretch/>
        </p:blipFill>
        <p:spPr>
          <a:xfrm>
            <a:off x="5040000" y="1450472"/>
            <a:ext cx="6660000" cy="3996000"/>
          </a:xfrm>
        </p:spPr>
      </p:pic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12115" y="2287499"/>
            <a:ext cx="3932237" cy="664423"/>
          </a:xfrm>
        </p:spPr>
        <p:txBody>
          <a:bodyPr>
            <a:noAutofit/>
          </a:bodyPr>
          <a:lstStyle/>
          <a:p>
            <a:pPr algn="just"/>
            <a:r>
              <a:rPr lang="fr-BE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 ne pas y répondre vous bloquera dans l’avancée du formulaire.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2114" cy="1371600"/>
          </a:xfrm>
          <a:prstGeom prst="rect">
            <a:avLst/>
          </a:prstGeom>
        </p:spPr>
      </p:pic>
      <p:sp>
        <p:nvSpPr>
          <p:cNvPr id="8" name="Flèche droite 7"/>
          <p:cNvSpPr/>
          <p:nvPr/>
        </p:nvSpPr>
        <p:spPr>
          <a:xfrm>
            <a:off x="4374458" y="3727735"/>
            <a:ext cx="1598584" cy="14083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98134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94752"/>
          </a:xfrm>
        </p:spPr>
        <p:txBody>
          <a:bodyPr/>
          <a:lstStyle/>
          <a:p>
            <a:pPr algn="ctr"/>
            <a:r>
              <a:rPr lang="fr-BE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st" pitchFamily="2" charset="0"/>
                <a:ea typeface="Jost" pitchFamily="2" charset="0"/>
              </a:rPr>
              <a:t>Le plan d’implantation</a:t>
            </a: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2215" cy="1386790"/>
          </a:xfr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95" t="-186" r="-95" b="19359"/>
          <a:stretch/>
        </p:blipFill>
        <p:spPr>
          <a:xfrm>
            <a:off x="4690035" y="1386790"/>
            <a:ext cx="6939255" cy="414215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0" y="1725004"/>
            <a:ext cx="4064000" cy="646331"/>
          </a:xfrm>
          <a:prstGeom prst="rect">
            <a:avLst/>
          </a:prstGeom>
          <a:solidFill>
            <a:srgbClr val="C1CFE3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BE" b="1" dirty="0">
                <a:solidFill>
                  <a:schemeClr val="accent5">
                    <a:lumMod val="50000"/>
                  </a:schemeClr>
                </a:solidFill>
                <a:latin typeface="Jost" pitchFamily="2" charset="0"/>
                <a:ea typeface="Jost" pitchFamily="2" charset="0"/>
              </a:rPr>
              <a:t>Uniquement pour les évènements </a:t>
            </a:r>
          </a:p>
          <a:p>
            <a:pPr algn="ctr"/>
            <a:r>
              <a:rPr lang="fr-BE" b="1" dirty="0">
                <a:solidFill>
                  <a:schemeClr val="accent5">
                    <a:lumMod val="50000"/>
                  </a:schemeClr>
                </a:solidFill>
                <a:latin typeface="Jost" pitchFamily="2" charset="0"/>
                <a:ea typeface="Jost" pitchFamily="2" charset="0"/>
              </a:rPr>
              <a:t>se déroulant en extérieur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4495558"/>
            <a:ext cx="4064000" cy="646331"/>
          </a:xfrm>
          <a:prstGeom prst="rect">
            <a:avLst/>
          </a:prstGeom>
          <a:solidFill>
            <a:srgbClr val="C1CFE3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BE" b="1" dirty="0">
                <a:solidFill>
                  <a:schemeClr val="accent5">
                    <a:lumMod val="50000"/>
                  </a:schemeClr>
                </a:solidFill>
                <a:latin typeface="Jost" pitchFamily="2" charset="0"/>
                <a:ea typeface="Jost" pitchFamily="2" charset="0"/>
              </a:rPr>
              <a:t>Veillez toutefois à remettre des plans les plus détaillés possible !</a:t>
            </a:r>
          </a:p>
        </p:txBody>
      </p:sp>
    </p:spTree>
    <p:extLst>
      <p:ext uri="{BB962C8B-B14F-4D97-AF65-F5344CB8AC3E}">
        <p14:creationId xmlns:p14="http://schemas.microsoft.com/office/powerpoint/2010/main" val="1028738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9516" cy="1367693"/>
          </a:xfrm>
          <a:prstGeom prst="rect">
            <a:avLst/>
          </a:prstGeom>
        </p:spPr>
      </p:pic>
      <p:sp>
        <p:nvSpPr>
          <p:cNvPr id="3" name="Titre 1"/>
          <p:cNvSpPr>
            <a:spLocks noGrp="1"/>
          </p:cNvSpPr>
          <p:nvPr>
            <p:ph type="title"/>
          </p:nvPr>
        </p:nvSpPr>
        <p:spPr>
          <a:xfrm>
            <a:off x="1266090" y="365126"/>
            <a:ext cx="9722339" cy="1002567"/>
          </a:xfrm>
        </p:spPr>
        <p:txBody>
          <a:bodyPr/>
          <a:lstStyle/>
          <a:p>
            <a:pPr algn="ctr"/>
            <a:r>
              <a:rPr lang="fr-BE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st" pitchFamily="2" charset="0"/>
                <a:ea typeface="Jost" pitchFamily="2" charset="0"/>
              </a:rPr>
              <a:t>Le plan d’implantation : un exemple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4913" y="1367693"/>
            <a:ext cx="5984695" cy="5490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25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0383"/>
          </a:xfrm>
        </p:spPr>
        <p:txBody>
          <a:bodyPr/>
          <a:lstStyle/>
          <a:p>
            <a:pPr algn="ctr"/>
            <a:r>
              <a:rPr lang="fr-BE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st" pitchFamily="2" charset="0"/>
                <a:ea typeface="Jost" pitchFamily="2" charset="0"/>
              </a:rPr>
              <a:t>La demande d’aide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713" cy="1375508"/>
          </a:xfrm>
          <a:prstGeom prst="rect">
            <a:avLst/>
          </a:prstGeom>
        </p:spPr>
      </p:pic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630240"/>
            <a:ext cx="2782276" cy="518990"/>
          </a:xfrm>
          <a:solidFill>
            <a:srgbClr val="C1CFE3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0" indent="0">
              <a:buNone/>
            </a:pPr>
            <a:r>
              <a:rPr lang="fr-BE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st" pitchFamily="2" charset="0"/>
                <a:ea typeface="Jost" pitchFamily="2" charset="0"/>
              </a:rPr>
              <a:t>Plusieurs volets :</a:t>
            </a:r>
          </a:p>
        </p:txBody>
      </p:sp>
      <p:sp>
        <p:nvSpPr>
          <p:cNvPr id="5" name="Flèche droite 4"/>
          <p:cNvSpPr/>
          <p:nvPr/>
        </p:nvSpPr>
        <p:spPr>
          <a:xfrm>
            <a:off x="2940538" y="2485293"/>
            <a:ext cx="679938" cy="328246"/>
          </a:xfrm>
          <a:prstGeom prst="rightArrow">
            <a:avLst/>
          </a:prstGeom>
          <a:solidFill>
            <a:srgbClr val="FBE5D9"/>
          </a:solidFill>
          <a:ln>
            <a:solidFill>
              <a:srgbClr val="BFCD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6" name="ZoneTexte 5"/>
          <p:cNvSpPr txBox="1"/>
          <p:nvPr/>
        </p:nvSpPr>
        <p:spPr>
          <a:xfrm>
            <a:off x="3852983" y="2467654"/>
            <a:ext cx="4345355" cy="369332"/>
          </a:xfrm>
          <a:prstGeom prst="rect">
            <a:avLst/>
          </a:prstGeom>
          <a:solidFill>
            <a:srgbClr val="FADDD0"/>
          </a:solidFill>
        </p:spPr>
        <p:txBody>
          <a:bodyPr wrap="square" rtlCol="0">
            <a:spAutoFit/>
          </a:bodyPr>
          <a:lstStyle/>
          <a:p>
            <a:r>
              <a:rPr lang="fr-BE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st" pitchFamily="2" charset="0"/>
                <a:ea typeface="Jost" pitchFamily="2" charset="0"/>
              </a:rPr>
              <a:t>Communication </a:t>
            </a:r>
          </a:p>
        </p:txBody>
      </p:sp>
      <p:sp>
        <p:nvSpPr>
          <p:cNvPr id="7" name="Flèche droite 6"/>
          <p:cNvSpPr/>
          <p:nvPr/>
        </p:nvSpPr>
        <p:spPr>
          <a:xfrm>
            <a:off x="2940538" y="3149602"/>
            <a:ext cx="679938" cy="328246"/>
          </a:xfrm>
          <a:prstGeom prst="rightArrow">
            <a:avLst/>
          </a:prstGeom>
          <a:solidFill>
            <a:srgbClr val="FBE5D9"/>
          </a:solidFill>
          <a:ln>
            <a:solidFill>
              <a:srgbClr val="BFCD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8" name="ZoneTexte 7"/>
          <p:cNvSpPr txBox="1"/>
          <p:nvPr/>
        </p:nvSpPr>
        <p:spPr>
          <a:xfrm>
            <a:off x="3852984" y="3129059"/>
            <a:ext cx="4345354" cy="369332"/>
          </a:xfrm>
          <a:prstGeom prst="rect">
            <a:avLst/>
          </a:prstGeom>
          <a:solidFill>
            <a:srgbClr val="FADDD0"/>
          </a:solidFill>
        </p:spPr>
        <p:txBody>
          <a:bodyPr wrap="square" rtlCol="0">
            <a:spAutoFit/>
          </a:bodyPr>
          <a:lstStyle/>
          <a:p>
            <a:r>
              <a:rPr lang="fr-BE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st" pitchFamily="2" charset="0"/>
                <a:ea typeface="Jost" pitchFamily="2" charset="0"/>
              </a:rPr>
              <a:t>Durabilité de votre évènement</a:t>
            </a:r>
          </a:p>
        </p:txBody>
      </p:sp>
      <p:sp>
        <p:nvSpPr>
          <p:cNvPr id="9" name="Flèche droite 8"/>
          <p:cNvSpPr/>
          <p:nvPr/>
        </p:nvSpPr>
        <p:spPr>
          <a:xfrm>
            <a:off x="2940538" y="3813911"/>
            <a:ext cx="679938" cy="328246"/>
          </a:xfrm>
          <a:prstGeom prst="rightArrow">
            <a:avLst/>
          </a:prstGeom>
          <a:solidFill>
            <a:srgbClr val="FBE5D9"/>
          </a:solidFill>
          <a:ln>
            <a:solidFill>
              <a:srgbClr val="BFCD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1" name="ZoneTexte 10"/>
          <p:cNvSpPr txBox="1"/>
          <p:nvPr/>
        </p:nvSpPr>
        <p:spPr>
          <a:xfrm>
            <a:off x="3852984" y="3796273"/>
            <a:ext cx="4345354" cy="369332"/>
          </a:xfrm>
          <a:prstGeom prst="rect">
            <a:avLst/>
          </a:prstGeom>
          <a:solidFill>
            <a:srgbClr val="FADDD0"/>
          </a:solidFill>
        </p:spPr>
        <p:txBody>
          <a:bodyPr wrap="square" rtlCol="0">
            <a:spAutoFit/>
          </a:bodyPr>
          <a:lstStyle/>
          <a:p>
            <a:r>
              <a:rPr lang="fr-BE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st" pitchFamily="2" charset="0"/>
                <a:ea typeface="Jost" pitchFamily="2" charset="0"/>
              </a:rPr>
              <a:t>Subside</a:t>
            </a:r>
          </a:p>
        </p:txBody>
      </p:sp>
      <p:sp>
        <p:nvSpPr>
          <p:cNvPr id="12" name="Flèche droite 11"/>
          <p:cNvSpPr/>
          <p:nvPr/>
        </p:nvSpPr>
        <p:spPr>
          <a:xfrm>
            <a:off x="2940538" y="4478220"/>
            <a:ext cx="679938" cy="328246"/>
          </a:xfrm>
          <a:prstGeom prst="rightArrow">
            <a:avLst/>
          </a:prstGeom>
          <a:solidFill>
            <a:srgbClr val="FBE5D9"/>
          </a:solidFill>
          <a:ln>
            <a:solidFill>
              <a:srgbClr val="BFCD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3" name="ZoneTexte 12"/>
          <p:cNvSpPr txBox="1"/>
          <p:nvPr/>
        </p:nvSpPr>
        <p:spPr>
          <a:xfrm>
            <a:off x="3852984" y="4457677"/>
            <a:ext cx="4345354" cy="369332"/>
          </a:xfrm>
          <a:prstGeom prst="rect">
            <a:avLst/>
          </a:prstGeom>
          <a:solidFill>
            <a:srgbClr val="FADDD0"/>
          </a:solidFill>
        </p:spPr>
        <p:txBody>
          <a:bodyPr wrap="square" rtlCol="0">
            <a:spAutoFit/>
          </a:bodyPr>
          <a:lstStyle/>
          <a:p>
            <a:r>
              <a:rPr lang="fr-BE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st" pitchFamily="2" charset="0"/>
                <a:ea typeface="Jost" pitchFamily="2" charset="0"/>
              </a:rPr>
              <a:t>Prêt de matériel</a:t>
            </a:r>
          </a:p>
        </p:txBody>
      </p:sp>
    </p:spTree>
    <p:extLst>
      <p:ext uri="{BB962C8B-B14F-4D97-AF65-F5344CB8AC3E}">
        <p14:creationId xmlns:p14="http://schemas.microsoft.com/office/powerpoint/2010/main" val="1667795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"/>
                            </p:stCondLst>
                            <p:childTnLst>
                              <p:par>
                                <p:cTn id="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50"/>
                            </p:stCondLst>
                            <p:childTnLst>
                              <p:par>
                                <p:cTn id="3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750"/>
                            </p:stCondLst>
                            <p:childTnLst>
                              <p:par>
                                <p:cTn id="4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250"/>
                            </p:stCondLst>
                            <p:childTnLst>
                              <p:par>
                                <p:cTn id="4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11281"/>
            <a:ext cx="922213" cy="1386788"/>
          </a:xfr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0383"/>
          </a:xfrm>
        </p:spPr>
        <p:txBody>
          <a:bodyPr/>
          <a:lstStyle/>
          <a:p>
            <a:pPr algn="ctr"/>
            <a:r>
              <a:rPr lang="fr-BE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st" pitchFamily="2" charset="0"/>
                <a:ea typeface="Jost" pitchFamily="2" charset="0"/>
              </a:rPr>
              <a:t>Le prêt de matériel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05" y="1451076"/>
            <a:ext cx="6316296" cy="311503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7455877" y="2685426"/>
            <a:ext cx="3360616" cy="646331"/>
          </a:xfrm>
          <a:prstGeom prst="rect">
            <a:avLst/>
          </a:prstGeom>
          <a:solidFill>
            <a:srgbClr val="BBD1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st" pitchFamily="2" charset="0"/>
                <a:ea typeface="Jost" pitchFamily="2" charset="0"/>
              </a:rPr>
              <a:t>Obligation de remplir le fichier disponible sous ce lien</a:t>
            </a:r>
          </a:p>
        </p:txBody>
      </p:sp>
      <p:sp>
        <p:nvSpPr>
          <p:cNvPr id="7" name="Flèche droite 6"/>
          <p:cNvSpPr/>
          <p:nvPr/>
        </p:nvSpPr>
        <p:spPr>
          <a:xfrm rot="10800000">
            <a:off x="5509847" y="3008591"/>
            <a:ext cx="1781907" cy="171607"/>
          </a:xfrm>
          <a:prstGeom prst="rightArrow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" t="3229"/>
          <a:stretch/>
        </p:blipFill>
        <p:spPr>
          <a:xfrm>
            <a:off x="3520830" y="3522213"/>
            <a:ext cx="5759939" cy="3335787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84505" y="5323118"/>
            <a:ext cx="3360616" cy="646331"/>
          </a:xfrm>
          <a:prstGeom prst="rect">
            <a:avLst/>
          </a:prstGeom>
          <a:solidFill>
            <a:srgbClr val="BBD1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st" pitchFamily="2" charset="0"/>
                <a:ea typeface="Jost" pitchFamily="2" charset="0"/>
              </a:rPr>
              <a:t>Puis joindre le fichier au formulaire</a:t>
            </a:r>
          </a:p>
        </p:txBody>
      </p:sp>
      <p:sp>
        <p:nvSpPr>
          <p:cNvPr id="12" name="Flèche droite 11"/>
          <p:cNvSpPr/>
          <p:nvPr/>
        </p:nvSpPr>
        <p:spPr>
          <a:xfrm rot="16200000">
            <a:off x="1208643" y="4704544"/>
            <a:ext cx="902678" cy="209663"/>
          </a:xfrm>
          <a:prstGeom prst="rightArrow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86383569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002567"/>
          </a:xfrm>
        </p:spPr>
        <p:txBody>
          <a:bodyPr>
            <a:normAutofit fontScale="90000"/>
          </a:bodyPr>
          <a:lstStyle/>
          <a:p>
            <a:pPr algn="ctr"/>
            <a:r>
              <a:rPr lang="fr-BE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st" pitchFamily="2" charset="0"/>
                <a:ea typeface="Jost" pitchFamily="2" charset="0"/>
              </a:rPr>
              <a:t>Les remarques / demandes supplémentaires</a:t>
            </a: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9515" cy="1367692"/>
          </a:xfr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8" r="700" b="2521"/>
          <a:stretch/>
        </p:blipFill>
        <p:spPr>
          <a:xfrm>
            <a:off x="4079631" y="1453661"/>
            <a:ext cx="7940431" cy="534572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179755" y="3118338"/>
            <a:ext cx="3493476" cy="1323439"/>
          </a:xfrm>
          <a:prstGeom prst="rect">
            <a:avLst/>
          </a:prstGeom>
          <a:solidFill>
            <a:srgbClr val="BECDE1"/>
          </a:solidFill>
          <a:ln>
            <a:solidFill>
              <a:schemeClr val="bg1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just"/>
            <a:r>
              <a:rPr lang="fr-BE" sz="20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st" pitchFamily="2" charset="0"/>
                <a:ea typeface="Jost" pitchFamily="2" charset="0"/>
              </a:rPr>
              <a:t>Possibilité d’introduire ici vos demandes de matériel et/ou de services non repris dans les pages précédentes</a:t>
            </a:r>
          </a:p>
        </p:txBody>
      </p:sp>
      <p:sp>
        <p:nvSpPr>
          <p:cNvPr id="8" name="Flèche droite 7"/>
          <p:cNvSpPr/>
          <p:nvPr/>
        </p:nvSpPr>
        <p:spPr>
          <a:xfrm>
            <a:off x="3673230" y="3674549"/>
            <a:ext cx="914401" cy="186251"/>
          </a:xfrm>
          <a:prstGeom prst="rightArrow">
            <a:avLst/>
          </a:prstGeom>
          <a:solidFill>
            <a:srgbClr val="BECDE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8471519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282"/>
            <a:ext cx="922215" cy="1386789"/>
          </a:xfr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0383"/>
          </a:xfrm>
        </p:spPr>
        <p:txBody>
          <a:bodyPr/>
          <a:lstStyle/>
          <a:p>
            <a:pPr algn="ctr"/>
            <a:r>
              <a:rPr lang="fr-BE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st" pitchFamily="2" charset="0"/>
                <a:ea typeface="Jost" pitchFamily="2" charset="0"/>
              </a:rPr>
              <a:t>La validation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171" y="1658130"/>
            <a:ext cx="6069654" cy="3496435"/>
          </a:xfrm>
          <a:prstGeom prst="rect">
            <a:avLst/>
          </a:prstGeom>
        </p:spPr>
      </p:pic>
      <p:sp>
        <p:nvSpPr>
          <p:cNvPr id="6" name="Flèche droite 5"/>
          <p:cNvSpPr/>
          <p:nvPr/>
        </p:nvSpPr>
        <p:spPr>
          <a:xfrm>
            <a:off x="236644" y="2571363"/>
            <a:ext cx="570523" cy="1953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7" name="ZoneTexte 6"/>
          <p:cNvSpPr txBox="1"/>
          <p:nvPr/>
        </p:nvSpPr>
        <p:spPr>
          <a:xfrm>
            <a:off x="922215" y="2345890"/>
            <a:ext cx="4829908" cy="646331"/>
          </a:xfrm>
          <a:prstGeom prst="rect">
            <a:avLst/>
          </a:prstGeom>
          <a:solidFill>
            <a:srgbClr val="C2D0E4"/>
          </a:solidFill>
        </p:spPr>
        <p:txBody>
          <a:bodyPr wrap="square" rtlCol="0">
            <a:spAutoFit/>
          </a:bodyPr>
          <a:lstStyle/>
          <a:p>
            <a:pPr algn="just"/>
            <a:r>
              <a:rPr lang="fr-B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st" pitchFamily="2" charset="0"/>
                <a:ea typeface="Jost" pitchFamily="2" charset="0"/>
              </a:rPr>
              <a:t>Possibilité de relire vos réponses et de revenir en arrière pour corriger le cas échéant</a:t>
            </a:r>
          </a:p>
        </p:txBody>
      </p:sp>
      <p:sp>
        <p:nvSpPr>
          <p:cNvPr id="8" name="Flèche droite 7"/>
          <p:cNvSpPr/>
          <p:nvPr/>
        </p:nvSpPr>
        <p:spPr>
          <a:xfrm>
            <a:off x="236644" y="3274843"/>
            <a:ext cx="570523" cy="1953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9" name="ZoneTexte 8"/>
          <p:cNvSpPr txBox="1"/>
          <p:nvPr/>
        </p:nvSpPr>
        <p:spPr>
          <a:xfrm>
            <a:off x="922215" y="3187869"/>
            <a:ext cx="4829908" cy="369332"/>
          </a:xfrm>
          <a:prstGeom prst="rect">
            <a:avLst/>
          </a:prstGeom>
          <a:solidFill>
            <a:srgbClr val="C2D0E4"/>
          </a:solidFill>
        </p:spPr>
        <p:txBody>
          <a:bodyPr wrap="square" rtlCol="0">
            <a:spAutoFit/>
          </a:bodyPr>
          <a:lstStyle/>
          <a:p>
            <a:pPr algn="just"/>
            <a:r>
              <a:rPr lang="fr-B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st" pitchFamily="2" charset="0"/>
                <a:ea typeface="Jost" pitchFamily="2" charset="0"/>
              </a:rPr>
              <a:t>Ne pas oublier de valider !</a:t>
            </a:r>
          </a:p>
        </p:txBody>
      </p:sp>
      <p:sp>
        <p:nvSpPr>
          <p:cNvPr id="10" name="Flèche droite 9"/>
          <p:cNvSpPr/>
          <p:nvPr/>
        </p:nvSpPr>
        <p:spPr>
          <a:xfrm>
            <a:off x="267677" y="3978323"/>
            <a:ext cx="570523" cy="1953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1" name="ZoneTexte 10"/>
          <p:cNvSpPr txBox="1"/>
          <p:nvPr/>
        </p:nvSpPr>
        <p:spPr>
          <a:xfrm>
            <a:off x="922215" y="3909442"/>
            <a:ext cx="4829908" cy="369332"/>
          </a:xfrm>
          <a:prstGeom prst="rect">
            <a:avLst/>
          </a:prstGeom>
          <a:solidFill>
            <a:srgbClr val="C2D0E4"/>
          </a:solidFill>
        </p:spPr>
        <p:txBody>
          <a:bodyPr wrap="square" rtlCol="0">
            <a:spAutoFit/>
          </a:bodyPr>
          <a:lstStyle/>
          <a:p>
            <a:pPr algn="just"/>
            <a:r>
              <a:rPr lang="fr-B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st" pitchFamily="2" charset="0"/>
                <a:ea typeface="Jost" pitchFamily="2" charset="0"/>
              </a:rPr>
              <a:t>ATTENTION ! Validation ≠ Autorisation</a:t>
            </a:r>
          </a:p>
        </p:txBody>
      </p:sp>
    </p:spTree>
    <p:extLst>
      <p:ext uri="{BB962C8B-B14F-4D97-AF65-F5344CB8AC3E}">
        <p14:creationId xmlns:p14="http://schemas.microsoft.com/office/powerpoint/2010/main" val="3827032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69"/>
            <a:ext cx="914400" cy="1375038"/>
          </a:xfr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0383"/>
          </a:xfrm>
        </p:spPr>
        <p:txBody>
          <a:bodyPr/>
          <a:lstStyle/>
          <a:p>
            <a:pPr algn="ctr"/>
            <a:r>
              <a:rPr lang="fr-BE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st" pitchFamily="2" charset="0"/>
                <a:ea typeface="Jost" pitchFamily="2" charset="0"/>
              </a:rPr>
              <a:t>Le mot de la fin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750275" y="1852246"/>
            <a:ext cx="106914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st" pitchFamily="2" charset="0"/>
                <a:ea typeface="Jost" pitchFamily="2" charset="0"/>
              </a:rPr>
              <a:t>La plateforme et le formulaire ne sont pas (encore) parfaits….</a:t>
            </a:r>
          </a:p>
        </p:txBody>
      </p:sp>
      <p:sp>
        <p:nvSpPr>
          <p:cNvPr id="6" name="Flèche droite à entaille 5"/>
          <p:cNvSpPr/>
          <p:nvPr/>
        </p:nvSpPr>
        <p:spPr>
          <a:xfrm>
            <a:off x="1899138" y="2806759"/>
            <a:ext cx="859693" cy="273538"/>
          </a:xfrm>
          <a:prstGeom prst="notchedRight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7" name="ZoneTexte 6"/>
          <p:cNvSpPr txBox="1"/>
          <p:nvPr/>
        </p:nvSpPr>
        <p:spPr>
          <a:xfrm>
            <a:off x="2903415" y="2743473"/>
            <a:ext cx="63851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st" pitchFamily="2" charset="0"/>
                <a:ea typeface="Jost" pitchFamily="2" charset="0"/>
              </a:rPr>
              <a:t>Votre feedback est nécessaire pour les améliorer !</a:t>
            </a:r>
          </a:p>
        </p:txBody>
      </p:sp>
      <p:sp>
        <p:nvSpPr>
          <p:cNvPr id="8" name="Flèche droite à entaille 7"/>
          <p:cNvSpPr/>
          <p:nvPr/>
        </p:nvSpPr>
        <p:spPr>
          <a:xfrm>
            <a:off x="1899137" y="3402180"/>
            <a:ext cx="859693" cy="273538"/>
          </a:xfrm>
          <a:prstGeom prst="notchedRight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9" name="ZoneTexte 8"/>
          <p:cNvSpPr txBox="1"/>
          <p:nvPr/>
        </p:nvSpPr>
        <p:spPr>
          <a:xfrm>
            <a:off x="2903415" y="3338894"/>
            <a:ext cx="63851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st" pitchFamily="2" charset="0"/>
                <a:ea typeface="Jost" pitchFamily="2" charset="0"/>
              </a:rPr>
              <a:t>Ecrivez-nous à evenements@ville.mons.be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2735382" y="4160446"/>
            <a:ext cx="6721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3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ost" pitchFamily="2" charset="0"/>
                <a:ea typeface="Jost" pitchFamily="2" charset="0"/>
              </a:rPr>
              <a:t>Merci de votre attention !</a:t>
            </a:r>
          </a:p>
        </p:txBody>
      </p:sp>
    </p:spTree>
    <p:extLst>
      <p:ext uri="{BB962C8B-B14F-4D97-AF65-F5344CB8AC3E}">
        <p14:creationId xmlns:p14="http://schemas.microsoft.com/office/powerpoint/2010/main" val="88112882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3dc3fd54-451c-4996-8a30-1dc799e69884}" enabled="1" method="Privileged" siteId="{70fe72e7-c252-4fdc-885b-6421bb31f208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316</TotalTime>
  <Words>477</Words>
  <Application>Microsoft Office PowerPoint</Application>
  <PresentationFormat>Grand écran</PresentationFormat>
  <Paragraphs>69</Paragraphs>
  <Slides>17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Jost</vt:lpstr>
      <vt:lpstr>Thème Office</vt:lpstr>
      <vt:lpstr>Organiser un évènement à Mons</vt:lpstr>
      <vt:lpstr>Plateforme E-Guichet ?</vt:lpstr>
      <vt:lpstr>L’E-Guichet</vt:lpstr>
      <vt:lpstr>Pourquoi un formulaire évènement ?</vt:lpstr>
      <vt:lpstr>Mais où le trouver ce formulaire ?</vt:lpstr>
      <vt:lpstr>Des préalables importants</vt:lpstr>
      <vt:lpstr>Evènement public ou privé ?</vt:lpstr>
      <vt:lpstr>Le formulaire évènement</vt:lpstr>
      <vt:lpstr>Attention aux sous-questions !</vt:lpstr>
      <vt:lpstr>Attention aux sous-questions !</vt:lpstr>
      <vt:lpstr>Le plan d’implantation</vt:lpstr>
      <vt:lpstr>Le plan d’implantation : un exemple</vt:lpstr>
      <vt:lpstr>La demande d’aide</vt:lpstr>
      <vt:lpstr>Le prêt de matériel</vt:lpstr>
      <vt:lpstr>Les remarques / demandes supplémentaires</vt:lpstr>
      <vt:lpstr>La validation</vt:lpstr>
      <vt:lpstr>Le mot de la fin</vt:lpstr>
    </vt:vector>
  </TitlesOfParts>
  <Company>CPAS et Ville de Mons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Organiser un évènement à Mons</dc:title>
  <dc:creator>Taulet Julien</dc:creator>
  <cp:lastModifiedBy>Taulet Julien</cp:lastModifiedBy>
  <cp:revision>39</cp:revision>
  <dcterms:created xsi:type="dcterms:W3CDTF">2023-01-16T12:50:05Z</dcterms:created>
  <dcterms:modified xsi:type="dcterms:W3CDTF">2026-07-03T08:59:50Z</dcterms:modified>
</cp:coreProperties>
</file>